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71" r:id="rId2"/>
    <p:sldId id="275" r:id="rId3"/>
    <p:sldId id="276" r:id="rId4"/>
    <p:sldId id="320" r:id="rId5"/>
    <p:sldId id="278" r:id="rId6"/>
    <p:sldId id="277" r:id="rId7"/>
    <p:sldId id="280" r:id="rId8"/>
    <p:sldId id="282" r:id="rId9"/>
    <p:sldId id="31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74743FA-BDE0-B04D-90E3-D67AE1B71B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8/28/20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Review: Probability Theory (2)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BF8625-2B00-4545-916F-134A8AB22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9"/>
    </mc:Choice>
    <mc:Fallback>
      <p:transition spd="slow" advTm="10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probabilities?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Probabilities describe the likelihood of different types of events events</a:t>
            </a:r>
          </a:p>
          <a:p>
            <a:pPr lvl="1"/>
            <a:r>
              <a:rPr lang="en-US" dirty="0"/>
              <a:t>The probability of rolling a 6 on a fair die is 1/6</a:t>
            </a:r>
          </a:p>
          <a:p>
            <a:pPr lvl="1"/>
            <a:r>
              <a:rPr lang="en-US" dirty="0"/>
              <a:t>The probability of rain tomorrow may be 20%</a:t>
            </a:r>
          </a:p>
          <a:p>
            <a:pPr lvl="1"/>
            <a:r>
              <a:rPr lang="en-US" dirty="0"/>
              <a:t>Ratio:  (Observed events)/(Number of Events)</a:t>
            </a:r>
          </a:p>
          <a:p>
            <a:pPr lvl="1"/>
            <a:endParaRPr lang="en-US" dirty="0"/>
          </a:p>
          <a:p>
            <a:r>
              <a:rPr lang="en-US" dirty="0"/>
              <a:t>Objective/</a:t>
            </a:r>
            <a:r>
              <a:rPr lang="en-US" dirty="0" err="1"/>
              <a:t>frequentist</a:t>
            </a:r>
            <a:endParaRPr lang="en-US" dirty="0"/>
          </a:p>
          <a:p>
            <a:pPr lvl="1"/>
            <a:r>
              <a:rPr lang="en-US" dirty="0"/>
              <a:t>Probabilities describe empirical frequencies</a:t>
            </a:r>
          </a:p>
          <a:p>
            <a:r>
              <a:rPr lang="en-US" dirty="0"/>
              <a:t>Subjective/Bayesian</a:t>
            </a:r>
          </a:p>
          <a:p>
            <a:pPr lvl="1"/>
            <a:r>
              <a:rPr lang="en-US" dirty="0"/>
              <a:t>Probabilities describe subjective beliefs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3931C25-91CB-D340-938E-EB28189D2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76"/>
    </mc:Choice>
    <mc:Fallback>
      <p:transition spd="slow" advTm="231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9503"/>
            <a:ext cx="9144000" cy="2583901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62919" y="4113404"/>
            <a:ext cx="8229600" cy="22805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Sets are collections of objects (events)</a:t>
            </a:r>
          </a:p>
          <a:p>
            <a:r>
              <a:rPr lang="en-US" dirty="0"/>
              <a:t>Basic operations: </a:t>
            </a:r>
          </a:p>
          <a:p>
            <a:pPr lvl="1"/>
            <a:r>
              <a:rPr lang="en-US" dirty="0"/>
              <a:t>Union, Intersection, Difference</a:t>
            </a:r>
          </a:p>
          <a:p>
            <a:r>
              <a:rPr lang="en-US" dirty="0"/>
              <a:t>Measure theory is used for </a:t>
            </a:r>
            <a:r>
              <a:rPr lang="en-US" dirty="0" err="1"/>
              <a:t>uncountably</a:t>
            </a:r>
            <a:r>
              <a:rPr lang="en-US" dirty="0"/>
              <a:t> infinite sets; we will work mostly with finite sets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4B41FA-D6E6-2A43-B4CF-C34AF2689E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2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979"/>
    </mc:Choice>
    <mc:Fallback>
      <p:transition spd="slow" advTm="55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C31B-D768-E647-87A9-8AC7C3BC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14BB-3B34-C34D-A6DD-11438FF10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fundamental description of the domain</a:t>
            </a:r>
          </a:p>
          <a:p>
            <a:r>
              <a:rPr lang="en-US" dirty="0"/>
              <a:t>Experiments or observations</a:t>
            </a:r>
          </a:p>
          <a:p>
            <a:pPr lvl="1"/>
            <a:r>
              <a:rPr lang="en-US" dirty="0"/>
              <a:t>Results in an </a:t>
            </a:r>
            <a:r>
              <a:rPr lang="en-US" dirty="0">
                <a:solidFill>
                  <a:srgbClr val="FF0000"/>
                </a:solidFill>
              </a:rPr>
              <a:t>outcome </a:t>
            </a:r>
            <a:r>
              <a:rPr lang="en-US" dirty="0"/>
              <a:t>(sample)</a:t>
            </a:r>
          </a:p>
          <a:p>
            <a:pPr lvl="1"/>
            <a:r>
              <a:rPr lang="en-US" dirty="0"/>
              <a:t>Outcomes are complete and disjoint</a:t>
            </a:r>
          </a:p>
          <a:p>
            <a:r>
              <a:rPr lang="en-US" dirty="0"/>
              <a:t>Samples space is the set of possible outcomes</a:t>
            </a:r>
          </a:p>
          <a:p>
            <a:endParaRPr lang="en-US" dirty="0"/>
          </a:p>
          <a:p>
            <a:r>
              <a:rPr lang="en-US" dirty="0"/>
              <a:t>Toss a coin twice</a:t>
            </a:r>
          </a:p>
          <a:p>
            <a:pPr lvl="1"/>
            <a:r>
              <a:rPr lang="en-US" altLang="zh-CN" dirty="0">
                <a:ea typeface="宋体" charset="0"/>
                <a:cs typeface="宋体" charset="0"/>
              </a:rPr>
              <a:t>S = {HH, HT, TH, TT}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9BA7F8-04A7-024D-BCA5-23401D66C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07"/>
    </mc:Choice>
    <mc:Fallback>
      <p:transition spd="slow" advTm="116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7140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Probability definition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65533" y="1673904"/>
            <a:ext cx="8355734" cy="47852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i="1" dirty="0">
                <a:ea typeface="宋体" charset="0"/>
                <a:cs typeface="宋体" charset="0"/>
              </a:rPr>
              <a:t>Event</a:t>
            </a:r>
            <a:r>
              <a:rPr lang="en-US" altLang="zh-CN" sz="2800" dirty="0">
                <a:ea typeface="宋体" charset="0"/>
                <a:cs typeface="宋体" charset="0"/>
              </a:rPr>
              <a:t>: a subset of possible outcomes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0"/>
                <a:cs typeface="宋体" charset="0"/>
              </a:rPr>
              <a:t>A={HH}, B={HT, TH}</a:t>
            </a:r>
          </a:p>
          <a:p>
            <a:pPr>
              <a:lnSpc>
                <a:spcPct val="90000"/>
              </a:lnSpc>
            </a:pPr>
            <a:r>
              <a:rPr lang="en-US" altLang="zh-CN" sz="2800" b="1" i="1" dirty="0">
                <a:ea typeface="宋体" charset="0"/>
                <a:cs typeface="宋体" charset="0"/>
              </a:rPr>
              <a:t>Atomic events: </a:t>
            </a:r>
            <a:r>
              <a:rPr lang="en-US" altLang="zh-CN" sz="2800" dirty="0">
                <a:ea typeface="宋体" charset="0"/>
                <a:cs typeface="宋体" charset="0"/>
              </a:rPr>
              <a:t>(mostly) interchangeable with outcome</a:t>
            </a:r>
            <a:endParaRPr lang="en-US" altLang="zh-CN" sz="2800" b="1" i="1" dirty="0">
              <a:ea typeface="宋体" charset="0"/>
              <a:cs typeface="宋体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b="1" i="1" dirty="0">
                <a:ea typeface="宋体" charset="0"/>
                <a:cs typeface="宋体" charset="0"/>
              </a:rPr>
              <a:t>Probability of an event </a:t>
            </a:r>
            <a:r>
              <a:rPr lang="en-US" altLang="zh-CN" sz="2800" dirty="0">
                <a:ea typeface="宋体" charset="0"/>
                <a:cs typeface="宋体" charset="0"/>
              </a:rPr>
              <a:t>: an number assigned to an event </a:t>
            </a:r>
            <a:r>
              <a:rPr lang="en-US" altLang="zh-CN" sz="2800" dirty="0" err="1">
                <a:ea typeface="宋体" charset="0"/>
                <a:cs typeface="宋体" charset="0"/>
              </a:rPr>
              <a:t>Pr</a:t>
            </a:r>
            <a:r>
              <a:rPr lang="en-US" altLang="zh-CN" sz="2800" dirty="0">
                <a:ea typeface="宋体" charset="0"/>
                <a:cs typeface="宋体" charset="0"/>
              </a:rPr>
              <a:t>(A)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0"/>
                <a:cs typeface="宋体" charset="0"/>
              </a:rPr>
              <a:t>Axiom 1: </a:t>
            </a:r>
            <a:r>
              <a:rPr lang="en-US" altLang="zh-CN" sz="2400" dirty="0" err="1">
                <a:ea typeface="宋体" charset="0"/>
                <a:cs typeface="宋体" charset="0"/>
              </a:rPr>
              <a:t>Pr</a:t>
            </a:r>
            <a:r>
              <a:rPr lang="en-US" altLang="zh-CN" sz="2400" dirty="0">
                <a:ea typeface="宋体" charset="0"/>
                <a:cs typeface="宋体" charset="0"/>
              </a:rPr>
              <a:t>(A) </a:t>
            </a:r>
            <a:r>
              <a:rPr lang="en-US" altLang="zh-CN" sz="2400" dirty="0">
                <a:ea typeface="宋体" charset="0"/>
                <a:cs typeface="宋体" charset="0"/>
                <a:sym typeface="Symbol" charset="0"/>
              </a:rPr>
              <a:t> 0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0"/>
                <a:cs typeface="宋体" charset="0"/>
                <a:sym typeface="Symbol" charset="0"/>
              </a:rPr>
              <a:t>Axiom 2: </a:t>
            </a:r>
            <a:r>
              <a:rPr lang="en-US" altLang="zh-CN" sz="2400" dirty="0" err="1">
                <a:ea typeface="宋体" charset="0"/>
                <a:cs typeface="宋体" charset="0"/>
                <a:sym typeface="Symbol" charset="0"/>
              </a:rPr>
              <a:t>Pr</a:t>
            </a:r>
            <a:r>
              <a:rPr lang="en-US" altLang="zh-CN" sz="2400" dirty="0">
                <a:ea typeface="宋体" charset="0"/>
                <a:cs typeface="宋体" charset="0"/>
                <a:sym typeface="Symbol" charset="0"/>
              </a:rPr>
              <a:t>(S) = 1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charset="0"/>
                <a:cs typeface="宋体" charset="0"/>
                <a:sym typeface="Symbol" charset="0"/>
              </a:rPr>
              <a:t>Axiom 3: For every set of disjoint (independent) events:</a:t>
            </a:r>
          </a:p>
          <a:p>
            <a:pPr lvl="1">
              <a:lnSpc>
                <a:spcPct val="90000"/>
              </a:lnSpc>
              <a:buFont typeface="Wingdings" charset="0"/>
              <a:buNone/>
            </a:pPr>
            <a:endParaRPr lang="en-US" altLang="zh-CN" sz="2400" dirty="0">
              <a:ea typeface="宋体" charset="0"/>
              <a:cs typeface="宋体" charset="0"/>
              <a:sym typeface="Symbol" charset="0"/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zh-CN" altLang="en-US" sz="2400" dirty="0">
              <a:ea typeface="宋体" charset="0"/>
              <a:cs typeface="宋体" charset="0"/>
            </a:endParaRPr>
          </a:p>
        </p:txBody>
      </p:sp>
      <p:graphicFrame>
        <p:nvGraphicFramePr>
          <p:cNvPr id="16388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07777756"/>
              </p:ext>
            </p:extLst>
          </p:nvPr>
        </p:nvGraphicFramePr>
        <p:xfrm>
          <a:off x="2602712" y="5636672"/>
          <a:ext cx="3276262" cy="632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5" imgW="1180800" imgH="228600" progId="Equation.BREE4">
                  <p:embed/>
                </p:oleObj>
              </mc:Choice>
              <mc:Fallback>
                <p:oleObj name="Equation" r:id="rId5" imgW="1180800" imgH="22860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2712" y="5636672"/>
                        <a:ext cx="3276262" cy="632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3C95D7-FB0D-F346-8A82-E5C4A50D3B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57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38"/>
    </mc:Choice>
    <mc:Fallback>
      <p:transition spd="slow" advTm="100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Consequences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0839"/>
              </p:ext>
            </p:extLst>
          </p:nvPr>
        </p:nvGraphicFramePr>
        <p:xfrm>
          <a:off x="457199" y="1803701"/>
          <a:ext cx="6365585" cy="3354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5" imgW="2120900" imgH="1117600" progId="Equation.3">
                  <p:embed/>
                </p:oleObj>
              </mc:Choice>
              <mc:Fallback>
                <p:oleObj name="Equation" r:id="rId5" imgW="2120900" imgH="1117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199" y="1803701"/>
                        <a:ext cx="6365585" cy="3354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CA96E9-64F8-C14B-B6A9-459B2238F9B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4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11"/>
    </mc:Choice>
    <mc:Fallback>
      <p:transition spd="slow" advTm="3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39099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Joint Probability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153400" cy="4302125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For events A and B, </a:t>
            </a:r>
            <a:r>
              <a:rPr lang="en-US" altLang="zh-CN" b="1" dirty="0">
                <a:ea typeface="宋体" charset="0"/>
                <a:cs typeface="宋体" charset="0"/>
              </a:rPr>
              <a:t>joint probability</a:t>
            </a:r>
            <a:r>
              <a:rPr lang="en-US" altLang="zh-CN" dirty="0">
                <a:ea typeface="宋体" charset="0"/>
                <a:cs typeface="宋体" charset="0"/>
              </a:rPr>
              <a:t> </a:t>
            </a: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(A,B) stands for the probability that </a:t>
            </a:r>
            <a:r>
              <a:rPr lang="en-US" altLang="zh-CN" b="1" dirty="0">
                <a:ea typeface="宋体" charset="0"/>
                <a:cs typeface="宋体" charset="0"/>
              </a:rPr>
              <a:t>both</a:t>
            </a:r>
            <a:r>
              <a:rPr lang="en-US" altLang="zh-CN" dirty="0">
                <a:ea typeface="宋体" charset="0"/>
                <a:cs typeface="宋体" charset="0"/>
              </a:rPr>
              <a:t> events happen</a:t>
            </a:r>
          </a:p>
          <a:p>
            <a:r>
              <a:rPr lang="en-US" altLang="zh-CN" sz="2800" dirty="0">
                <a:ea typeface="宋体" charset="0"/>
                <a:cs typeface="宋体" charset="0"/>
              </a:rPr>
              <a:t>Example: A={HH}, B={HT, TH}, what is the joint probability </a:t>
            </a:r>
            <a:r>
              <a:rPr lang="en-US" altLang="zh-CN" sz="2800" dirty="0" err="1">
                <a:ea typeface="宋体" charset="0"/>
                <a:cs typeface="宋体" charset="0"/>
              </a:rPr>
              <a:t>Pr</a:t>
            </a:r>
            <a:r>
              <a:rPr lang="en-US" altLang="zh-CN" sz="2800" dirty="0">
                <a:ea typeface="宋体" charset="0"/>
                <a:cs typeface="宋体" charset="0"/>
              </a:rPr>
              <a:t>(AB)?</a:t>
            </a:r>
          </a:p>
          <a:p>
            <a:endParaRPr lang="zh-CN" altLang="en-US" dirty="0">
              <a:ea typeface="宋体" charset="0"/>
              <a:cs typeface="宋体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27130D-34D5-7C4A-81FE-240FFBC82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89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42"/>
    </mc:Choice>
    <mc:Fallback>
      <p:transition spd="slow" advTm="47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700442"/>
            <a:ext cx="8229600" cy="290265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Given random variables defined on a valid probability space (complete and disjoint outcomes), we can write joint distributions</a:t>
            </a:r>
          </a:p>
          <a:p>
            <a:pPr lvl="1"/>
            <a:r>
              <a:rPr lang="en-US" dirty="0"/>
              <a:t>Non-negative, sum to 1</a:t>
            </a:r>
          </a:p>
          <a:p>
            <a:pPr lvl="1"/>
            <a:r>
              <a:rPr lang="en-US" dirty="0"/>
              <a:t>Joint probabilities on atomic events capture the full detail of the domain</a:t>
            </a:r>
          </a:p>
          <a:p>
            <a:pPr lvl="1"/>
            <a:r>
              <a:rPr lang="en-US" dirty="0"/>
              <a:t>Can be used for inference of other probabilities</a:t>
            </a:r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38" y="5021998"/>
            <a:ext cx="3708400" cy="158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138" y="4895363"/>
            <a:ext cx="5039558" cy="171413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21EA86-CF61-9240-AF4C-9E087CABD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87"/>
    </mc:Choice>
    <mc:Fallback>
      <p:transition spd="slow" advTm="133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Eliminate some variables from the distribution, keeping a subset</a:t>
            </a:r>
          </a:p>
          <a:p>
            <a:r>
              <a:rPr lang="en-US" dirty="0"/>
              <a:t>Sum over the eliminated variables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48" y="3533986"/>
            <a:ext cx="3708400" cy="158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4699" y="4086949"/>
            <a:ext cx="88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0.005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738" y="4532413"/>
            <a:ext cx="894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0.995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46529" y="5127567"/>
            <a:ext cx="873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1355" y="5127567"/>
            <a:ext cx="87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0.997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E66A586-0CDF-7C42-ACC0-1F603EC96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71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972"/>
    </mc:Choice>
    <mc:Fallback>
      <p:transition spd="slow" advTm="9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5961</TotalTime>
  <Words>338</Words>
  <Application>Microsoft Macintosh PowerPoint</Application>
  <PresentationFormat>On-screen Show (4:3)</PresentationFormat>
  <Paragraphs>50</Paragraphs>
  <Slides>9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Equation</vt:lpstr>
      <vt:lpstr>Review: Probability Theory (2)</vt:lpstr>
      <vt:lpstr>What are probabilities?</vt:lpstr>
      <vt:lpstr>Set Theory</vt:lpstr>
      <vt:lpstr>Sample Space</vt:lpstr>
      <vt:lpstr>Probability definition</vt:lpstr>
      <vt:lpstr>Some Consequences</vt:lpstr>
      <vt:lpstr>Joint Probability</vt:lpstr>
      <vt:lpstr>Joint Probability Tables</vt:lpstr>
      <vt:lpstr>Marginal Probabilities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49</cp:revision>
  <dcterms:created xsi:type="dcterms:W3CDTF">2012-01-23T08:25:46Z</dcterms:created>
  <dcterms:modified xsi:type="dcterms:W3CDTF">2020-08-28T07:58:02Z</dcterms:modified>
</cp:coreProperties>
</file>